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995A8C11-E044-4886-95A8-309BBA4F8ACC}"/>
    <pc:docChg chg="custSel modSld">
      <pc:chgData name="Shailee Upadhayay" userId="556280587117f9d7" providerId="LiveId" clId="{995A8C11-E044-4886-95A8-309BBA4F8ACC}" dt="2023-04-12T04:31:43.647" v="34" actId="14100"/>
      <pc:docMkLst>
        <pc:docMk/>
      </pc:docMkLst>
      <pc:sldChg chg="modSp mod">
        <pc:chgData name="Shailee Upadhayay" userId="556280587117f9d7" providerId="LiveId" clId="{995A8C11-E044-4886-95A8-309BBA4F8ACC}" dt="2023-04-12T04:29:36.161" v="5" actId="2711"/>
        <pc:sldMkLst>
          <pc:docMk/>
          <pc:sldMk cId="2634788377" sldId="257"/>
        </pc:sldMkLst>
        <pc:spChg chg="mod">
          <ac:chgData name="Shailee Upadhayay" userId="556280587117f9d7" providerId="LiveId" clId="{995A8C11-E044-4886-95A8-309BBA4F8ACC}" dt="2023-04-12T04:29:36.161" v="5" actId="2711"/>
          <ac:spMkLst>
            <pc:docMk/>
            <pc:sldMk cId="2634788377" sldId="257"/>
            <ac:spMk id="3" creationId="{DE0E68A0-0098-BDCF-D6CE-A41BC1C58E4B}"/>
          </ac:spMkLst>
        </pc:spChg>
      </pc:sldChg>
      <pc:sldChg chg="modSp mod">
        <pc:chgData name="Shailee Upadhayay" userId="556280587117f9d7" providerId="LiveId" clId="{995A8C11-E044-4886-95A8-309BBA4F8ACC}" dt="2023-04-12T04:31:43.647" v="34" actId="14100"/>
        <pc:sldMkLst>
          <pc:docMk/>
          <pc:sldMk cId="3488969583" sldId="258"/>
        </pc:sldMkLst>
        <pc:spChg chg="mod">
          <ac:chgData name="Shailee Upadhayay" userId="556280587117f9d7" providerId="LiveId" clId="{995A8C11-E044-4886-95A8-309BBA4F8ACC}" dt="2023-04-12T04:31:43.647" v="34" actId="14100"/>
          <ac:spMkLst>
            <pc:docMk/>
            <pc:sldMk cId="3488969583" sldId="258"/>
            <ac:spMk id="3" creationId="{4A118E38-57F2-79CE-2815-4781F098D90F}"/>
          </ac:spMkLst>
        </pc:spChg>
      </pc:sldChg>
      <pc:sldChg chg="modSp mod">
        <pc:chgData name="Shailee Upadhayay" userId="556280587117f9d7" providerId="LiveId" clId="{995A8C11-E044-4886-95A8-309BBA4F8ACC}" dt="2023-04-12T04:31:16.537" v="31" actId="27636"/>
        <pc:sldMkLst>
          <pc:docMk/>
          <pc:sldMk cId="4124677726" sldId="259"/>
        </pc:sldMkLst>
        <pc:spChg chg="mod">
          <ac:chgData name="Shailee Upadhayay" userId="556280587117f9d7" providerId="LiveId" clId="{995A8C11-E044-4886-95A8-309BBA4F8ACC}" dt="2023-04-12T04:31:16.537" v="31" actId="27636"/>
          <ac:spMkLst>
            <pc:docMk/>
            <pc:sldMk cId="4124677726" sldId="259"/>
            <ac:spMk id="3" creationId="{A8748B0A-A31E-EF1E-ECBE-0E8B5EC71A71}"/>
          </ac:spMkLst>
        </pc:spChg>
      </pc:sldChg>
      <pc:sldChg chg="modSp mod">
        <pc:chgData name="Shailee Upadhayay" userId="556280587117f9d7" providerId="LiveId" clId="{995A8C11-E044-4886-95A8-309BBA4F8ACC}" dt="2023-04-12T04:31:21.376" v="33" actId="5793"/>
        <pc:sldMkLst>
          <pc:docMk/>
          <pc:sldMk cId="1375650472" sldId="260"/>
        </pc:sldMkLst>
        <pc:spChg chg="mod">
          <ac:chgData name="Shailee Upadhayay" userId="556280587117f9d7" providerId="LiveId" clId="{995A8C11-E044-4886-95A8-309BBA4F8ACC}" dt="2023-04-12T04:31:21.376" v="33" actId="5793"/>
          <ac:spMkLst>
            <pc:docMk/>
            <pc:sldMk cId="1375650472" sldId="260"/>
            <ac:spMk id="3" creationId="{B518ED6B-EB59-4BF3-11F5-8573B1B6D9B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6626FF-2D20-4219-ABDB-441B3D58BA28}" type="datetimeFigureOut">
              <a:rPr lang="en-IN" smtClean="0"/>
              <a:t>12-04-2023</a:t>
            </a:fld>
            <a:endParaRPr lang="en-IN"/>
          </a:p>
        </p:txBody>
      </p:sp>
      <p:sp>
        <p:nvSpPr>
          <p:cNvPr id="5" name="Footer Placeholder 4"/>
          <p:cNvSpPr>
            <a:spLocks noGrp="1"/>
          </p:cNvSpPr>
          <p:nvPr>
            <p:ph type="ftr" sz="quarter" idx="11"/>
          </p:nvPr>
        </p:nvSpPr>
        <p:spPr>
          <a:xfrm>
            <a:off x="2493105" y="329307"/>
            <a:ext cx="4897310"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40EB9753-123F-42D7-B4B9-E16CAABDAE78}" type="slidenum">
              <a:rPr lang="en-IN" smtClean="0"/>
              <a:t>‹#›</a:t>
            </a:fld>
            <a:endParaRPr lang="en-IN"/>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582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6626FF-2D20-4219-ABDB-441B3D58BA28}" type="datetimeFigureOut">
              <a:rPr lang="en-IN" smtClean="0"/>
              <a:t>12-04-2023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EB9753-123F-42D7-B4B9-E16CAABDAE78}" type="slidenum">
              <a:rPr lang="en-IN" smtClean="0"/>
              <a:t>‹#›</a:t>
            </a:fld>
            <a:endParaRPr lang="en-IN"/>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778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6626FF-2D20-4219-ABDB-441B3D58BA28}" type="datetimeFigureOut">
              <a:rPr lang="en-IN" smtClean="0"/>
              <a:t>12-04-2023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EB9753-123F-42D7-B4B9-E16CAABDAE78}" type="slidenum">
              <a:rPr lang="en-IN" smtClean="0"/>
              <a:t>‹#›</a:t>
            </a:fld>
            <a:endParaRPr lang="en-IN"/>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0839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6626FF-2D20-4219-ABDB-441B3D58BA28}" type="datetimeFigureOut">
              <a:rPr lang="en-IN" smtClean="0"/>
              <a:t>12-04-2023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EB9753-123F-42D7-B4B9-E16CAABDAE78}" type="slidenum">
              <a:rPr lang="en-IN" smtClean="0"/>
              <a:t>‹#›</a:t>
            </a:fld>
            <a:endParaRPr lang="en-IN"/>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8381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6626FF-2D20-4219-ABDB-441B3D58BA28}" type="datetimeFigureOut">
              <a:rPr lang="en-IN" smtClean="0"/>
              <a:t>12-04-2023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0EB9753-123F-42D7-B4B9-E16CAABDAE78}" type="slidenum">
              <a:rPr lang="en-IN" smtClean="0"/>
              <a:t>‹#›</a:t>
            </a:fld>
            <a:endParaRPr lang="en-IN"/>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600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6626FF-2D20-4219-ABDB-441B3D58BA28}" type="datetimeFigureOut">
              <a:rPr lang="en-IN" smtClean="0"/>
              <a:t>12-04-2023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EB9753-123F-42D7-B4B9-E16CAABDAE78}" type="slidenum">
              <a:rPr lang="en-IN" smtClean="0"/>
              <a:t>‹#›</a:t>
            </a:fld>
            <a:endParaRPr lang="en-IN"/>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755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6626FF-2D20-4219-ABDB-441B3D58BA28}" type="datetimeFigureOut">
              <a:rPr lang="en-IN" smtClean="0"/>
              <a:t>12-04-2023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0EB9753-123F-42D7-B4B9-E16CAABDAE78}" type="slidenum">
              <a:rPr lang="en-IN" smtClean="0"/>
              <a:t>‹#›</a:t>
            </a:fld>
            <a:endParaRPr lang="en-IN"/>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671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6626FF-2D20-4219-ABDB-441B3D58BA28}" type="datetimeFigureOut">
              <a:rPr lang="en-IN" smtClean="0"/>
              <a:t>12-04-2023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0EB9753-123F-42D7-B4B9-E16CAABDAE78}" type="slidenum">
              <a:rPr lang="en-IN" smtClean="0"/>
              <a:t>‹#›</a:t>
            </a:fld>
            <a:endParaRPr lang="en-IN"/>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703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26FF-2D20-4219-ABDB-441B3D58BA28}" type="datetimeFigureOut">
              <a:rPr lang="en-IN" smtClean="0"/>
              <a:t>12-04-2023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0EB9753-123F-42D7-B4B9-E16CAABDAE78}" type="slidenum">
              <a:rPr lang="en-IN" smtClean="0"/>
              <a:t>‹#›</a:t>
            </a:fld>
            <a:endParaRPr lang="en-IN"/>
          </a:p>
        </p:txBody>
      </p:sp>
    </p:spTree>
    <p:extLst>
      <p:ext uri="{BB962C8B-B14F-4D97-AF65-F5344CB8AC3E}">
        <p14:creationId xmlns:p14="http://schemas.microsoft.com/office/powerpoint/2010/main" val="294111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6626FF-2D20-4219-ABDB-441B3D58BA28}" type="datetimeFigureOut">
              <a:rPr lang="en-IN" smtClean="0"/>
              <a:t>12-04-2023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0EB9753-123F-42D7-B4B9-E16CAABDAE78}" type="slidenum">
              <a:rPr lang="en-IN" smtClean="0"/>
              <a:t>‹#›</a:t>
            </a:fld>
            <a:endParaRPr lang="en-IN"/>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239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6626FF-2D20-4219-ABDB-441B3D58BA28}" type="datetimeFigureOut">
              <a:rPr lang="en-IN" smtClean="0"/>
              <a:t>12-04-2023</a:t>
            </a:fld>
            <a:endParaRPr lang="en-IN"/>
          </a:p>
        </p:txBody>
      </p:sp>
      <p:sp>
        <p:nvSpPr>
          <p:cNvPr id="6" name="Footer Placeholder 5"/>
          <p:cNvSpPr>
            <a:spLocks noGrp="1"/>
          </p:cNvSpPr>
          <p:nvPr>
            <p:ph type="ftr" sz="quarter" idx="11"/>
          </p:nvPr>
        </p:nvSpPr>
        <p:spPr>
          <a:xfrm>
            <a:off x="1534910" y="318640"/>
            <a:ext cx="5453475" cy="320931"/>
          </a:xfrm>
        </p:spPr>
        <p:txBody>
          <a:bodyPr/>
          <a:lstStyle/>
          <a:p>
            <a:endParaRPr lang="en-IN"/>
          </a:p>
        </p:txBody>
      </p:sp>
      <p:sp>
        <p:nvSpPr>
          <p:cNvPr id="7" name="Slide Number Placeholder 6"/>
          <p:cNvSpPr>
            <a:spLocks noGrp="1"/>
          </p:cNvSpPr>
          <p:nvPr>
            <p:ph type="sldNum" sz="quarter" idx="12"/>
          </p:nvPr>
        </p:nvSpPr>
        <p:spPr/>
        <p:txBody>
          <a:bodyPr/>
          <a:lstStyle/>
          <a:p>
            <a:fld id="{40EB9753-123F-42D7-B4B9-E16CAABDAE78}" type="slidenum">
              <a:rPr lang="en-IN" smtClean="0"/>
              <a:t>‹#›</a:t>
            </a:fld>
            <a:endParaRPr lang="en-IN"/>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54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66626FF-2D20-4219-ABDB-441B3D58BA28}" type="datetimeFigureOut">
              <a:rPr lang="en-IN" smtClean="0"/>
              <a:t>12-04-2023</a:t>
            </a:fld>
            <a:endParaRPr lang="en-IN"/>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0EB9753-123F-42D7-B4B9-E16CAABDAE78}" type="slidenum">
              <a:rPr lang="en-IN" smtClean="0"/>
              <a:t>‹#›</a:t>
            </a:fld>
            <a:endParaRPr lang="en-IN"/>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113052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BC1D4-67BE-70B3-73CC-73CF20E2DE83}"/>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DBF2A3DA-5E9E-D938-5B5F-D6CA5F0FAC4C}"/>
              </a:ext>
            </a:extLst>
          </p:cNvPr>
          <p:cNvSpPr>
            <a:spLocks noGrp="1"/>
          </p:cNvSpPr>
          <p:nvPr>
            <p:ph type="subTitle" idx="1"/>
          </p:nvPr>
        </p:nvSpPr>
        <p:spPr/>
        <p:txBody>
          <a:bodyPr/>
          <a:lstStyle/>
          <a:p>
            <a:endParaRPr lang="en-IN"/>
          </a:p>
        </p:txBody>
      </p:sp>
      <p:pic>
        <p:nvPicPr>
          <p:cNvPr id="1026" name="Picture 2" descr="Examples of Capitalism | YourDictionary">
            <a:extLst>
              <a:ext uri="{FF2B5EF4-FFF2-40B4-BE49-F238E27FC236}">
                <a16:creationId xmlns:a16="http://schemas.microsoft.com/office/drawing/2014/main" id="{F4BAFC4E-35EF-BB14-81FC-4CD603213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4313"/>
            <a:ext cx="11430000" cy="642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727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56E7F-A366-96DD-760E-C45D629CD169}"/>
              </a:ext>
            </a:extLst>
          </p:cNvPr>
          <p:cNvSpPr>
            <a:spLocks noGrp="1"/>
          </p:cNvSpPr>
          <p:nvPr>
            <p:ph type="title"/>
          </p:nvPr>
        </p:nvSpPr>
        <p:spPr/>
        <p:txBody>
          <a:bodyPr>
            <a:noAutofit/>
          </a:bodyPr>
          <a:lstStyle/>
          <a:p>
            <a:r>
              <a:rPr lang="en-US" sz="4000" dirty="0">
                <a:latin typeface="Algerian" panose="04020705040A02060702" pitchFamily="82" charset="0"/>
              </a:rPr>
              <a:t>The importance of money in a capitalist economy</a:t>
            </a:r>
            <a:endParaRPr lang="en-IN" sz="4000" dirty="0">
              <a:latin typeface="Algerian" panose="04020705040A02060702" pitchFamily="82" charset="0"/>
            </a:endParaRPr>
          </a:p>
        </p:txBody>
      </p:sp>
      <p:sp>
        <p:nvSpPr>
          <p:cNvPr id="3" name="Content Placeholder 2">
            <a:extLst>
              <a:ext uri="{FF2B5EF4-FFF2-40B4-BE49-F238E27FC236}">
                <a16:creationId xmlns:a16="http://schemas.microsoft.com/office/drawing/2014/main" id="{DE0E68A0-0098-BDCF-D6CE-A41BC1C58E4B}"/>
              </a:ext>
            </a:extLst>
          </p:cNvPr>
          <p:cNvSpPr>
            <a:spLocks noGrp="1"/>
          </p:cNvSpPr>
          <p:nvPr>
            <p:ph idx="1"/>
          </p:nvPr>
        </p:nvSpPr>
        <p:spPr/>
        <p:txBody>
          <a:bodyPr>
            <a:noAutofit/>
          </a:bodyPr>
          <a:lstStyle/>
          <a:p>
            <a:pPr marL="0" indent="0" algn="just">
              <a:buNone/>
            </a:pPr>
            <a:r>
              <a:rPr lang="en-US" sz="2400" b="1" i="1" u="sng" dirty="0">
                <a:latin typeface="Stencil" panose="040409050D0802020404" pitchFamily="82" charset="0"/>
                <a:cs typeface="Times New Roman" panose="02020603050405020304" pitchFamily="18" charset="0"/>
              </a:rPr>
              <a:t>Money and the price mechanism in a capitalist economy </a:t>
            </a:r>
            <a:r>
              <a:rPr lang="en-US" sz="2400" dirty="0">
                <a:latin typeface="Times New Roman" panose="02020603050405020304" pitchFamily="18" charset="0"/>
                <a:cs typeface="Times New Roman" panose="02020603050405020304" pitchFamily="18" charset="0"/>
              </a:rPr>
              <a:t>- The most significant role of money lies in the functioning of the price mechanism. The price system functions through prices of goods and services. Prices determine the production of innumerable or uncountable goods and services.</a:t>
            </a:r>
          </a:p>
          <a:p>
            <a:pPr marL="0" indent="0" algn="just">
              <a:buNone/>
            </a:pPr>
            <a:r>
              <a:rPr lang="en-US" sz="2400" dirty="0">
                <a:latin typeface="Times New Roman" panose="02020603050405020304" pitchFamily="18" charset="0"/>
                <a:cs typeface="Times New Roman" panose="02020603050405020304" pitchFamily="18" charset="0"/>
              </a:rPr>
              <a:t>   They organize production and help in the distribution of goods   and    services. Since prices are expressed in money, the price mechanism under capitalism can not function without money.</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78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F10E5-C555-FB9D-C9B6-FFEC3C98628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A118E38-57F2-79CE-2815-4781F098D90F}"/>
              </a:ext>
            </a:extLst>
          </p:cNvPr>
          <p:cNvSpPr>
            <a:spLocks noGrp="1"/>
          </p:cNvSpPr>
          <p:nvPr>
            <p:ph idx="1"/>
          </p:nvPr>
        </p:nvSpPr>
        <p:spPr>
          <a:xfrm>
            <a:off x="1534696" y="1853754"/>
            <a:ext cx="9520158" cy="3612591"/>
          </a:xfrm>
        </p:spPr>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 </a:t>
            </a:r>
            <a:r>
              <a:rPr lang="en-US" sz="2400" b="1" i="1" u="sng" dirty="0">
                <a:latin typeface="Stencil" panose="040409050D0802020404" pitchFamily="82" charset="0"/>
                <a:cs typeface="Times New Roman" panose="02020603050405020304" pitchFamily="18" charset="0"/>
              </a:rPr>
              <a:t>Importance in Consumption </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Under capitalism, the consumer is the king who buys only those commodities which give him the maximum satisfaction with a given money income. This he does by equalizing the marginal utilities of different goods he wishes to buy.</a:t>
            </a:r>
          </a:p>
          <a:p>
            <a:pPr marL="0" indent="0" algn="just">
              <a:buNone/>
            </a:pPr>
            <a:r>
              <a:rPr lang="en-US" sz="2400" dirty="0">
                <a:latin typeface="Times New Roman" panose="02020603050405020304" pitchFamily="18" charset="0"/>
                <a:cs typeface="Times New Roman" panose="02020603050405020304" pitchFamily="18" charset="0"/>
              </a:rPr>
              <a:t>When the price of each commodity expressed in money equals its marginal utility, the consumer gets maximum satisfaction. Thus money enables or gives a consumer to make a rational choice out of the various commodities he wants to buy with his given money income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969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97493-2FD0-9EE4-6FC6-F9ABBF76C84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518ED6B-EB59-4BF3-11F5-8573B1B6D9BC}"/>
              </a:ext>
            </a:extLst>
          </p:cNvPr>
          <p:cNvSpPr>
            <a:spLocks noGrp="1"/>
          </p:cNvSpPr>
          <p:nvPr>
            <p:ph idx="1"/>
          </p:nvPr>
        </p:nvSpPr>
        <p:spPr/>
        <p:txBody>
          <a:bodyPr>
            <a:normAutofit/>
          </a:bodyPr>
          <a:lstStyle/>
          <a:p>
            <a:pPr marL="0" indent="0" algn="just">
              <a:buNone/>
            </a:pPr>
            <a:r>
              <a:rPr lang="en-US" sz="2400" b="1" i="1" u="sng" dirty="0">
                <a:latin typeface="Stencil" panose="040409050D0802020404" pitchFamily="82" charset="0"/>
                <a:ea typeface="Source Sans Pro SemiBold" panose="020B0603030403020204" pitchFamily="34" charset="0"/>
                <a:cs typeface="Times New Roman" panose="02020603050405020304" pitchFamily="18" charset="0"/>
              </a:rPr>
              <a:t>Importance in Production </a:t>
            </a:r>
            <a:r>
              <a:rPr lang="en-US" sz="2400" dirty="0">
                <a:latin typeface="Times New Roman" panose="02020603050405020304" pitchFamily="18" charset="0"/>
                <a:cs typeface="Times New Roman" panose="02020603050405020304" pitchFamily="18" charset="0"/>
              </a:rPr>
              <a:t>– </a:t>
            </a:r>
          </a:p>
          <a:p>
            <a:pPr marL="0" indent="0" algn="just">
              <a:buNone/>
            </a:pPr>
            <a:r>
              <a:rPr lang="en-US" sz="2400" dirty="0">
                <a:latin typeface="Times New Roman" panose="02020603050405020304" pitchFamily="18" charset="0"/>
                <a:cs typeface="Times New Roman" panose="02020603050405020304" pitchFamily="18" charset="0"/>
              </a:rPr>
              <a:t>Money is equally important for the producer who buys and sells inputs and outputs in terms of money.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The use of money enables a producer to concern trade on the organization of the production process. (ii) It also help in borrowing and lending which are essential part of production process.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65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04C86-8D87-9855-4639-F81E4C6466E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8748B0A-A31E-EF1E-ECBE-0E8B5EC71A71}"/>
              </a:ext>
            </a:extLst>
          </p:cNvPr>
          <p:cNvSpPr>
            <a:spLocks noGrp="1"/>
          </p:cNvSpPr>
          <p:nvPr>
            <p:ph idx="1"/>
          </p:nvPr>
        </p:nvSpPr>
        <p:spPr/>
        <p:txBody>
          <a:bodyPr>
            <a:normAutofit fontScale="92500" lnSpcReduction="10000"/>
          </a:bodyPr>
          <a:lstStyle/>
          <a:p>
            <a:pPr marL="0" indent="0" algn="just">
              <a:buNone/>
            </a:pPr>
            <a:r>
              <a:rPr lang="en-US" sz="2400" b="1" i="1" u="sng" dirty="0">
                <a:latin typeface="Stencil" panose="040409050D0802020404" pitchFamily="82" charset="0"/>
                <a:cs typeface="Times New Roman" panose="02020603050405020304" pitchFamily="18" charset="0"/>
              </a:rPr>
              <a:t>Importance in Distribution </a:t>
            </a:r>
            <a:r>
              <a:rPr lang="en-US" sz="2400" dirty="0">
                <a:latin typeface="Times New Roman" panose="02020603050405020304" pitchFamily="18" charset="0"/>
                <a:cs typeface="Times New Roman" panose="02020603050405020304" pitchFamily="18" charset="0"/>
              </a:rPr>
              <a:t>– </a:t>
            </a:r>
          </a:p>
          <a:p>
            <a:pPr marL="0" indent="0" algn="just">
              <a:buNone/>
            </a:pPr>
            <a:r>
              <a:rPr lang="en-US" sz="2400" dirty="0">
                <a:latin typeface="Times New Roman" panose="02020603050405020304" pitchFamily="18" charset="0"/>
                <a:cs typeface="Times New Roman" panose="02020603050405020304" pitchFamily="18" charset="0"/>
              </a:rPr>
              <a:t>Money is also plays an important role in the process of distribution of national income among various factors of production in the form of wages, rent, profit and interest. All these incomes are measured received in terms of money.</a:t>
            </a:r>
          </a:p>
          <a:p>
            <a:pPr marL="0" indent="0" algn="just">
              <a:buNone/>
            </a:pPr>
            <a:r>
              <a:rPr lang="en-US" sz="2400" b="1" i="1" u="sng" dirty="0">
                <a:latin typeface="Stencil" panose="040409050D0802020404" pitchFamily="82" charset="0"/>
                <a:cs typeface="Times New Roman" panose="02020603050405020304" pitchFamily="18" charset="0"/>
              </a:rPr>
              <a:t>Basis of Credit </a:t>
            </a:r>
            <a:r>
              <a:rPr lang="en-US" sz="2400" dirty="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 The entire capitalist system of production is based on credit. Credit instruments are a form of money which is issued by banks to facilitate trade, commerce, industry, agriculture, transport, etc. under capitalism.</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67772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21</TotalTime>
  <Words>335</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Algerian</vt:lpstr>
      <vt:lpstr>Arial</vt:lpstr>
      <vt:lpstr>Palatino Linotype</vt:lpstr>
      <vt:lpstr>Stencil</vt:lpstr>
      <vt:lpstr>Times New Roman</vt:lpstr>
      <vt:lpstr>Gallery</vt:lpstr>
      <vt:lpstr>PowerPoint Presentation</vt:lpstr>
      <vt:lpstr>The importance of money in a capitalist economy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2023-04-11T04:26:33Z</dcterms:created>
  <dcterms:modified xsi:type="dcterms:W3CDTF">2023-04-12T04:31:52Z</dcterms:modified>
</cp:coreProperties>
</file>